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0799763" cy="7559675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-1326" y="-78"/>
      </p:cViewPr>
      <p:guideLst>
        <p:guide orient="horz" pos="238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0"/>
            <a:ext cx="8099822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B00BF-FFBB-48F3-A257-E1514A540E91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46A2A-F2E7-427B-AB81-A856D4110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5B85A-E68E-4927-8718-E502A6316450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5E29-9EDF-465F-82D0-A65B7CAA9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402483"/>
            <a:ext cx="2328699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402483"/>
            <a:ext cx="6851100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72552-0124-4EAE-843C-9394D8367BB3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9D6FE-E4A2-4F65-965A-9C98F4AF48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EA470-3D19-46B7-8DA9-4A3218BE9BE4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F5EB4-A733-4C4D-8529-22ADD49B9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884671"/>
            <a:ext cx="9314796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5059035"/>
            <a:ext cx="9314796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9C877-67AC-49FC-9EC3-3E88862F7440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87C6-A213-4EBC-8A1F-EFBD5824C8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012414"/>
            <a:ext cx="4589899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012414"/>
            <a:ext cx="4589899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1ED13-E54D-4199-9A95-2A50F5B53EB3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F4DDC-75FA-4098-8C38-659AA2C4D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402484"/>
            <a:ext cx="9314796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1"/>
            <a:ext cx="456880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5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853171"/>
            <a:ext cx="459130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761381"/>
            <a:ext cx="4591306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C28B-4086-41B5-8CE7-973669638210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87CE-A435-4984-A176-B0C793E54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4780D-F229-481A-9A4C-556ABC545BA5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93ACF-7B3D-4770-84D8-95EBB70B55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096F9-9143-4661-84A2-43D689D97C2F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64584-CD6E-4873-BDC7-60288EE8E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03978"/>
            <a:ext cx="3483205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88455"/>
            <a:ext cx="546738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267902"/>
            <a:ext cx="3483205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6F5DA-A73D-4A42-8330-AAE4F53EFA43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466B-B533-4403-8704-E3B42C4EF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03978"/>
            <a:ext cx="3483205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88455"/>
            <a:ext cx="546738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267902"/>
            <a:ext cx="3483205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6B549-FED1-4AB8-9FBD-E9E4E863B2AB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52F3-62DE-4CE3-BFB9-3700409CE2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950" y="403225"/>
            <a:ext cx="9313863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950" y="2012950"/>
            <a:ext cx="9313863" cy="4795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950" y="7007225"/>
            <a:ext cx="24288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23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98E41-27EC-4F12-A9BF-2A156C34DAB3}" type="datetimeFigureOut">
              <a:rPr lang="ru-RU"/>
              <a:pPr>
                <a:defRPr/>
              </a:pPr>
              <a:t>24.11.2019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6638" y="7007225"/>
            <a:ext cx="3646487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938" y="7007225"/>
            <a:ext cx="24288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23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672EB9-3A1E-4F14-A69A-4E5598161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2pPr>
      <a:lvl3pPr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3pPr>
      <a:lvl4pPr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4pPr>
      <a:lvl5pPr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5pPr>
      <a:lvl6pPr marL="4572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6pPr>
      <a:lvl7pPr marL="9144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7pPr>
      <a:lvl8pPr marL="13716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8pPr>
      <a:lvl9pPr marL="1828800" algn="l" defTabSz="1006475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itchFamily="34" charset="0"/>
        </a:defRPr>
      </a:lvl9pPr>
    </p:titleStyle>
    <p:bodyStyle>
      <a:lvl1pPr marL="250825" indent="-250825" algn="l" defTabSz="1006475" rtl="0" fontAlgn="base">
        <a:lnSpc>
          <a:spcPct val="90000"/>
        </a:lnSpc>
        <a:spcBef>
          <a:spcPts val="11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250825" algn="l" defTabSz="1006475" rtl="0" fontAlgn="base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fontAlgn="base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defTabSz="1006475" rtl="0" fontAlgn="base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defTabSz="1006475" rtl="0" fontAlgn="base">
        <a:lnSpc>
          <a:spcPct val="90000"/>
        </a:lnSpc>
        <a:spcBef>
          <a:spcPts val="550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etskiisad.rucheek-15@mail.ru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5263" y="274638"/>
            <a:ext cx="2789237" cy="517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400" b="1">
                <a:latin typeface="Times New Roman" pitchFamily="18" charset="0"/>
                <a:cs typeface="Times New Roman" pitchFamily="18" charset="0"/>
              </a:rPr>
              <a:t>МБДОУ детский сад №15 «Ручеек»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1713" y="6919913"/>
            <a:ext cx="1257300" cy="284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Сергач, </a:t>
            </a:r>
            <a:r>
              <a:rPr lang="en-US" sz="12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12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0" y="865188"/>
            <a:ext cx="38798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Буклет</a:t>
            </a:r>
          </a:p>
          <a:p>
            <a:pPr algn="ctr"/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«Профилактика ГРИППА </a:t>
            </a:r>
          </a:p>
          <a:p>
            <a:pPr algn="ctr"/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ОРВИ»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5900" y="477838"/>
            <a:ext cx="2598738" cy="170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9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Грипп – это инфекционное заболевание, передающие воздушно капельным путем.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594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219374" y="1851783"/>
            <a:ext cx="2378043" cy="2539220"/>
          </a:xfrm>
          <a:prstGeom prst="ellipse">
            <a:avLst/>
          </a:prstGeom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539750" y="4159250"/>
            <a:ext cx="2743200" cy="474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03741" indent="-303741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2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13" y="5856288"/>
            <a:ext cx="2193925" cy="6397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200" b="1">
                <a:latin typeface="Times New Roman" pitchFamily="18" charset="0"/>
                <a:cs typeface="Times New Roman" pitchFamily="18" charset="0"/>
              </a:rPr>
              <a:t>Автор:</a:t>
            </a:r>
          </a:p>
          <a:p>
            <a:pPr algn="ctr"/>
            <a:r>
              <a:rPr lang="ru-RU" sz="1200" b="1">
                <a:latin typeface="Times New Roman" pitchFamily="18" charset="0"/>
                <a:cs typeface="Times New Roman" pitchFamily="18" charset="0"/>
              </a:rPr>
              <a:t>Старший воспитатель Сенина Ю.М.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81925" y="3954463"/>
            <a:ext cx="3017838" cy="2768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Первые симптомы гриппа</a:t>
            </a:r>
          </a:p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1.Головная боль, высокая температура</a:t>
            </a:r>
          </a:p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2. Слабость , снижение аппетита, тошнота, возможно рвота</a:t>
            </a:r>
          </a:p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3. Ломота в мышцах и суставах, боль в глазных яблоках</a:t>
            </a:r>
          </a:p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6. Резкий подъём температуры тела,    озноб</a:t>
            </a:r>
          </a:p>
        </p:txBody>
      </p:sp>
      <p:pic>
        <p:nvPicPr>
          <p:cNvPr id="15" name="Рисунок 14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21731" y="2960366"/>
            <a:ext cx="2663341" cy="2656341"/>
          </a:xfrm>
          <a:prstGeom prst="ellipse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13323" name="Рисунок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31138" y="1698625"/>
            <a:ext cx="2181225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30" name="Group 18"/>
          <p:cNvGraphicFramePr>
            <a:graphicFrameLocks noGrp="1"/>
          </p:cNvGraphicFramePr>
          <p:nvPr/>
        </p:nvGraphicFramePr>
        <p:xfrm>
          <a:off x="2852738" y="5922963"/>
          <a:ext cx="3886200" cy="755650"/>
        </p:xfrm>
        <a:graphic>
          <a:graphicData uri="http://schemas.openxmlformats.org/drawingml/2006/table">
            <a:tbl>
              <a:tblPr/>
              <a:tblGrid>
                <a:gridCol w="1295400"/>
                <a:gridCol w="25908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607514, Нижегородская область,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 Сергач, ул. Ульянова, д.212 а.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detskiisad.rucheek-15@mail.ru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3"/>
          <p:cNvSpPr txBox="1"/>
          <p:nvPr/>
        </p:nvSpPr>
        <p:spPr>
          <a:xfrm>
            <a:off x="390525" y="269875"/>
            <a:ext cx="2789238" cy="517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400" b="1">
                <a:latin typeface="Times New Roman" pitchFamily="18" charset="0"/>
                <a:cs typeface="Times New Roman" pitchFamily="18" charset="0"/>
              </a:rPr>
              <a:t>МБДОУ детский сад №15 «Ручеек»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6388" y="349250"/>
            <a:ext cx="3132137" cy="297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Профилактика </a:t>
            </a:r>
          </a:p>
          <a:p>
            <a:pPr algn="ctr"/>
            <a:r>
              <a:rPr lang="ru-RU" sz="1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ГРИППА и ОРВИ</a:t>
            </a:r>
          </a:p>
          <a:p>
            <a:pPr>
              <a:buFontTx/>
              <a:buAutoNum type="arabicPeriod"/>
            </a:pPr>
            <a:endParaRPr lang="ru-RU" sz="15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Вести здоровый образ жизни</a:t>
            </a:r>
          </a:p>
          <a:p>
            <a:pPr algn="just">
              <a:buFontTx/>
              <a:buChar char="•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Использовать одноразовые салфетки при чихании и кашле</a:t>
            </a:r>
          </a:p>
          <a:p>
            <a:pPr algn="just">
              <a:buFontTx/>
              <a:buChar char="•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Своевременно вакцинироваться</a:t>
            </a:r>
          </a:p>
          <a:p>
            <a:pPr algn="just">
              <a:buFontTx/>
              <a:buChar char="•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Избегать контактов с больными</a:t>
            </a:r>
          </a:p>
          <a:p>
            <a:pPr algn="just">
              <a:buFontTx/>
              <a:buChar char="•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Регулярно мыть руки</a:t>
            </a:r>
          </a:p>
          <a:p>
            <a:pPr algn="ctr"/>
            <a:endParaRPr lang="ru-RU" sz="1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768850"/>
            <a:ext cx="2876550" cy="2465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4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</a:t>
            </a:r>
            <a:r>
              <a:rPr lang="ru-RU" sz="12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самой надежной защитой при любых эпидемиях гриппа. Приобретенный в результате вакцинации иммунитет надежно защищает от заболевания.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Цель вакцинации – не полная ликвидация гриппа, как инфекции снижение заболеваемости  и смертности от гриппа и , особенно от его осложнений.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4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9525" y="477838"/>
            <a:ext cx="3362325" cy="410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 ЗНАТЬ!</a:t>
            </a:r>
          </a:p>
          <a:p>
            <a:pPr algn="just"/>
            <a:r>
              <a:rPr lang="ru-RU" sz="1200" b="1">
                <a:latin typeface="Times New Roman" pitchFamily="18" charset="0"/>
                <a:cs typeface="Times New Roman" pitchFamily="18" charset="0"/>
              </a:rPr>
              <a:t>Профилактика гриппа и ОРВИ у детей является важным и обязательным мероприятием, с помощью которого вы сможете защитить здоровье детей от опасных вирусов.</a:t>
            </a:r>
          </a:p>
          <a:p>
            <a:pPr algn="just"/>
            <a:endParaRPr lang="ru-RU" sz="1200" b="1">
              <a:latin typeface="Times New Roman" pitchFamily="18" charset="0"/>
              <a:cs typeface="Times New Roman" pitchFamily="18" charset="0"/>
            </a:endParaRPr>
          </a:p>
          <a:p>
            <a:endParaRPr lang="ru-RU" sz="1200" b="1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Основной неспецифической мерой по профилактике гриппа и ОРВИ у детей является – соблюдение правил личной гигиены.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Проветривание помещений.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В целях  профилактики гриппа и ОРВИ у детей необходимо вести здоровый образ жизни. 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Регулярный сон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Прогулки на свежем воздухе 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Сбалансированное питание</a:t>
            </a:r>
          </a:p>
          <a:p>
            <a:pPr algn="just">
              <a:buFontTx/>
              <a:buAutoNum type="arabicPeriod"/>
            </a:pPr>
            <a:r>
              <a:rPr lang="ru-RU" sz="1200" b="1">
                <a:latin typeface="Times New Roman" pitchFamily="18" charset="0"/>
                <a:cs typeface="Times New Roman" pitchFamily="18" charset="0"/>
              </a:rPr>
              <a:t>Употребление достаточного количества овощей и фруктов, витаминов.</a:t>
            </a:r>
          </a:p>
          <a:p>
            <a:pPr algn="just">
              <a:buFontTx/>
              <a:buAutoNum type="arabicPeriod"/>
            </a:pPr>
            <a:endParaRPr lang="ru-RU" sz="1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39075" y="373063"/>
            <a:ext cx="2659063" cy="777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1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Берегите себя и детей.</a:t>
            </a:r>
          </a:p>
          <a:p>
            <a:pPr algn="ctr"/>
            <a:r>
              <a:rPr lang="ru-RU" sz="1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Наше здоровье в наших руках.</a:t>
            </a:r>
          </a:p>
        </p:txBody>
      </p:sp>
      <p:pic>
        <p:nvPicPr>
          <p:cNvPr id="14343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2213" y="5916613"/>
            <a:ext cx="164306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57058" y="2502922"/>
            <a:ext cx="2837924" cy="2276409"/>
          </a:xfrm>
          <a:prstGeom prst="rect">
            <a:avLst/>
          </a:prstGeom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14345" name="Рисунок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97363" y="4779963"/>
            <a:ext cx="2195512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5"/>
          <p:cNvSpPr txBox="1"/>
          <p:nvPr/>
        </p:nvSpPr>
        <p:spPr>
          <a:xfrm>
            <a:off x="7670800" y="1136650"/>
            <a:ext cx="2876550" cy="538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>
                <a:latin typeface="Times New Roman" pitchFamily="18" charset="0"/>
                <a:cs typeface="Times New Roman" pitchFamily="18" charset="0"/>
              </a:rPr>
              <a:t>ГРИПП- острое инфекционное заболевание дыхательных путей , вызываемое вирусом гриппа. Входит  в группу острых респираторных вирусных инфекций (ОРВИ). Периодически распространяется в виде эпидемий.</a:t>
            </a:r>
          </a:p>
          <a:p>
            <a:pPr algn="just"/>
            <a:endParaRPr lang="ru-RU" sz="12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>
                <a:latin typeface="Times New Roman" pitchFamily="18" charset="0"/>
                <a:cs typeface="Times New Roman" pitchFamily="18" charset="0"/>
              </a:rPr>
              <a:t>Проявления ГРИПА и отличие от простуды:</a:t>
            </a:r>
          </a:p>
          <a:p>
            <a:pPr algn="just"/>
            <a:endParaRPr lang="ru-RU" sz="1200" b="1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Температура свыше 38,0</a:t>
            </a:r>
          </a:p>
          <a:p>
            <a:pPr algn="just">
              <a:buFontTx/>
              <a:buChar char="•"/>
            </a:pPr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Покраснение глаз, слезливость</a:t>
            </a:r>
          </a:p>
          <a:p>
            <a:pPr algn="just">
              <a:buFontTx/>
              <a:buChar char="•"/>
            </a:pPr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Насморк, сухой кашель.</a:t>
            </a:r>
          </a:p>
          <a:p>
            <a:pPr algn="just">
              <a:buFontTx/>
              <a:buChar char="•"/>
            </a:pPr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Долгое течение болезни, более 2-х недель.</a:t>
            </a:r>
          </a:p>
          <a:p>
            <a:pPr algn="just">
              <a:buFontTx/>
              <a:buChar char="•"/>
            </a:pPr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Долгое время не наступает улучшение самочувствия.</a:t>
            </a:r>
          </a:p>
          <a:p>
            <a:pPr algn="just"/>
            <a:endParaRPr lang="ru-RU" sz="12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Лечить ГРИПП необходимо – без своевременной правильной терапии очень велик риск развития осложнений:</a:t>
            </a:r>
          </a:p>
          <a:p>
            <a:pPr algn="just"/>
            <a:endParaRPr lang="ru-RU"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 i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менингит;</a:t>
            </a:r>
          </a:p>
          <a:p>
            <a:pPr algn="just"/>
            <a:r>
              <a:rPr lang="ru-RU" sz="1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пневмониния.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273</Words>
  <Application>Microsoft Office PowerPoint</Application>
  <PresentationFormat>Произвольный</PresentationFormat>
  <Paragraphs>66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Calibri</vt:lpstr>
      <vt:lpstr>Arial</vt:lpstr>
      <vt:lpstr>Calibri Light</vt:lpstr>
      <vt:lpstr>Times New Roman</vt:lpstr>
      <vt:lpstr>Office Theme</vt:lpstr>
      <vt:lpstr>Слайд 1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DNS</cp:lastModifiedBy>
  <cp:revision>26</cp:revision>
  <cp:lastPrinted>2019-11-20T12:40:34Z</cp:lastPrinted>
  <dcterms:created xsi:type="dcterms:W3CDTF">2019-11-18T11:34:32Z</dcterms:created>
  <dcterms:modified xsi:type="dcterms:W3CDTF">2019-11-24T13:04:50Z</dcterms:modified>
</cp:coreProperties>
</file>