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7" r:id="rId8"/>
    <p:sldId id="268" r:id="rId9"/>
    <p:sldId id="269" r:id="rId10"/>
    <p:sldId id="270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717"/>
    <a:srgbClr val="008000"/>
    <a:srgbClr val="6633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4660"/>
  </p:normalViewPr>
  <p:slideViewPr>
    <p:cSldViewPr>
      <p:cViewPr varScale="1">
        <p:scale>
          <a:sx n="73" d="100"/>
          <a:sy n="73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9ED3-ED48-4871-A99A-688825195CE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EEAF-7968-4E5E-9BB7-AF13B309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D3DA-A155-4913-8014-9F7A8B7001FE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A9E2-3E8E-4F86-8436-CE3D4C4D2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4797-8CB9-4E16-AFBC-16EB30F0097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9DF4-610D-4347-949B-966543F03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34F3-B5B2-473B-8184-BEB14DB386EC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D3EA-68E9-4180-A4A8-EEB14938B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CEEC-9788-4EEE-856E-8ADA40AF99F1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8F4D-9798-49C0-BA3C-7400F0CC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8B66-A3CC-4970-95AB-5007AE8EEACE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DB9-C743-4C73-80F3-3E5068867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E7F2-C6F1-4065-A0D8-8DD7DC282DCA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77B2-3D84-4BF1-8063-0A010283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F65A-8E68-4B13-A53E-928D43A9E492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575F-C3CA-482F-80F4-B23AC8FC2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7344-8698-4BB1-BDFC-0E2BD867E3F9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9A07-E52E-439A-A896-52A7BC7BD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65B-FB34-4739-A96E-EB1FACCA75D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8B33-2B0B-416D-8F11-572981B5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F955-6AA3-4973-B4F8-7AEE7F69331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70CA-9599-44C8-B138-C70E170A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3EADC-C418-4DC2-A101-6AC9659CBB3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230EB-2952-420A-8AC0-8903CC6B3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NS\Desktop\&#1080;&#1075;&#1088;&#1072;%20&#1087;&#1086;%20&#1055;&#1044;&#1044;\teplovoznyi_gor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esktop\&#1080;&#1075;&#1088;&#1072;%20&#1087;&#1086;%20&#1055;&#1044;&#1044;\svetofor_pro_zebru_-_svetofor_pro_zebru_(iPleer.fm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DNS\Desktop\&#1080;&#1075;&#1088;&#1072;%20&#1087;&#1086;%20&#1055;&#1044;&#1044;\sto_k_odnomu_-_zvuk_nepravilnogo_otveta.mp3" TargetMode="External"/><Relationship Id="rId1" Type="http://schemas.openxmlformats.org/officeDocument/2006/relationships/audio" Target="file:///C:\Users\DNS\Desktop\&#1080;&#1075;&#1088;&#1072;%20&#1087;&#1086;%20&#1055;&#1044;&#1044;\Zvuk-1_mesto_Aplodismenti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esktop\&#1080;&#1075;&#1088;&#1072;%20&#1087;&#1086;%20&#1055;&#1044;&#1044;\teplovoznyi_gorn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NS\Desktop\&#1080;&#1075;&#1088;&#1072;%20&#1087;&#1086;%20&#1055;&#1044;&#1044;\sto_k_odnomu_-_zvuk_nepravilnogo_otveta.mp3" TargetMode="External"/><Relationship Id="rId1" Type="http://schemas.openxmlformats.org/officeDocument/2006/relationships/audio" Target="file:///C:\Users\DNS\Desktop\&#1080;&#1075;&#1088;&#1072;%20&#1087;&#1086;%20&#1055;&#1044;&#1044;\Zvuk-1_mesto_Aplodismenti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file:///C:\Users\DNS\Desktop\&#1080;&#1075;&#1088;&#1072;%20&#1087;&#1086;%20&#1055;&#1044;&#1044;\sto_k_odnomu_-_zvuk_nepravilnogo_otveta.mp3" TargetMode="External"/><Relationship Id="rId1" Type="http://schemas.openxmlformats.org/officeDocument/2006/relationships/audio" Target="file:///C:\Users\DNS\Desktop\&#1080;&#1075;&#1088;&#1072;%20&#1087;&#1086;%20&#1055;&#1044;&#1044;\Zvuk-1_mesto_Aplodisment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file:///C:\Users\DNS\Desktop\&#1080;&#1075;&#1088;&#1072;%20&#1087;&#1086;%20&#1055;&#1044;&#1044;\sto_k_odnomu_-_zvuk_nepravilnogo_otveta.mp3" TargetMode="External"/><Relationship Id="rId1" Type="http://schemas.openxmlformats.org/officeDocument/2006/relationships/audio" Target="file:///C:\Users\DNS\Desktop\&#1080;&#1075;&#1088;&#1072;%20&#1087;&#1086;%20&#1055;&#1044;&#1044;\Zvuk-1_mesto_Aplodismenti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file:///C:\Users\DNS\Desktop\&#1080;&#1075;&#1088;&#1072;%20&#1087;&#1086;%20&#1055;&#1044;&#1044;\sto_k_odnomu_-_zvuk_nepravilnogo_otveta.mp3" TargetMode="External"/><Relationship Id="rId1" Type="http://schemas.openxmlformats.org/officeDocument/2006/relationships/audio" Target="file:///C:\Users\DNS\Desktop\&#1080;&#1075;&#1088;&#1072;%20&#1087;&#1086;%20&#1055;&#1044;&#1044;\Zvuk-1_mesto_Aplodisment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file:///C:\Users\DNS\Desktop\&#1080;&#1075;&#1088;&#1072;%20&#1087;&#1086;%20&#1055;&#1044;&#1044;\sto_k_odnomu_-_zvuk_nepravilnogo_otveta.mp3" TargetMode="External"/><Relationship Id="rId1" Type="http://schemas.openxmlformats.org/officeDocument/2006/relationships/audio" Target="file:///C:\Users\DNS\Desktop\&#1080;&#1075;&#1088;&#1072;%20&#1087;&#1086;%20&#1055;&#1044;&#1044;\Zvuk-1_mesto_Aplodisment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esktop\&#1080;&#1075;&#1088;&#1072;%20&#1087;&#1086;%20&#1055;&#1044;&#1044;\Zvuk-1_mesto_Aplodismenti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esktop\&#1080;&#1075;&#1088;&#1072;%20&#1087;&#1086;%20&#1055;&#1044;&#1044;\MP3Cut_Neizvesten_-_pro_svetofor03.10.2017212840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632700" cy="2160587"/>
          </a:xfrm>
        </p:spPr>
        <p:txBody>
          <a:bodyPr/>
          <a:lstStyle/>
          <a:p>
            <a:pPr eaLnBrk="1" hangingPunct="1"/>
            <a:r>
              <a:rPr lang="ru-RU" sz="2500" b="1" smtClean="0">
                <a:solidFill>
                  <a:schemeClr val="tx2"/>
                </a:solidFill>
              </a:rPr>
              <a:t>МБДОУ детский сад №15 «Ручеек»</a:t>
            </a:r>
            <a:br>
              <a:rPr lang="ru-RU" sz="2500" b="1" smtClean="0">
                <a:solidFill>
                  <a:schemeClr val="tx2"/>
                </a:solidFill>
              </a:rPr>
            </a:br>
            <a:r>
              <a:rPr lang="ru-RU" sz="2500" b="1" smtClean="0">
                <a:solidFill>
                  <a:schemeClr val="tx2"/>
                </a:solidFill>
              </a:rPr>
              <a:t>ОБУЧАЮЩАЯ ИГРА  ПО ПДД </a:t>
            </a:r>
            <a:br>
              <a:rPr lang="ru-RU" sz="2500" b="1" smtClean="0">
                <a:solidFill>
                  <a:schemeClr val="tx2"/>
                </a:solidFill>
              </a:rPr>
            </a:br>
            <a:r>
              <a:rPr lang="ru-RU" sz="2500" b="1" smtClean="0">
                <a:solidFill>
                  <a:schemeClr val="tx2"/>
                </a:solidFill>
              </a:rPr>
              <a:t>Воспитатель : Сенина Ю.М</a:t>
            </a:r>
            <a:r>
              <a:rPr lang="ru-RU" sz="2500" b="1" smtClean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844675"/>
            <a:ext cx="6400800" cy="1752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</a:t>
            </a:r>
            <a:r>
              <a:rPr lang="ru-RU" b="1" smtClean="0">
                <a:solidFill>
                  <a:srgbClr val="FF0000"/>
                </a:solidFill>
                <a:latin typeface="Arial" charset="0"/>
              </a:rPr>
              <a:t>Безопасная дорога</a:t>
            </a:r>
            <a:r>
              <a:rPr lang="ru-RU" smtClean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6" name="teplovoznyi_g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276475"/>
            <a:ext cx="62642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8000"/>
                </a:solidFill>
              </a:rPr>
              <a:t>Что означает каждый цвет светофора?</a:t>
            </a:r>
          </a:p>
        </p:txBody>
      </p:sp>
      <p:pic>
        <p:nvPicPr>
          <p:cNvPr id="22530" name="Picture 6" descr="gf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29718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dfghjkl;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628775"/>
            <a:ext cx="4751387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8"/>
          <p:cNvSpPr>
            <a:spLocks noChangeArrowheads="1"/>
          </p:cNvSpPr>
          <p:nvPr/>
        </p:nvSpPr>
        <p:spPr bwMode="auto">
          <a:xfrm rot="-1678096">
            <a:off x="2916238" y="3357563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 rot="-1678096">
            <a:off x="2916238" y="3357563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 rot="-1678096">
            <a:off x="3059113" y="4508500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 rot="3199926">
            <a:off x="1942306" y="3912394"/>
            <a:ext cx="3024188" cy="228600"/>
          </a:xfrm>
          <a:prstGeom prst="rightArrow">
            <a:avLst>
              <a:gd name="adj1" fmla="val 50000"/>
              <a:gd name="adj2" fmla="val 3307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</a:rPr>
              <a:t>Что изображено на экране?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ce8809db69dbaf5dde635587cacd70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4897437" cy="3262313"/>
          </a:xfrm>
          <a:prstGeom prst="rect">
            <a:avLst/>
          </a:prstGeom>
          <a:solidFill>
            <a:srgbClr val="993300"/>
          </a:solidFill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3556" name="Picture 5" descr="400622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141663"/>
            <a:ext cx="3382963" cy="3382962"/>
          </a:xfrm>
          <a:prstGeom prst="rect">
            <a:avLst/>
          </a:prstGeom>
          <a:solidFill>
            <a:srgbClr val="993300"/>
          </a:solidFill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3560" name="svetofor_pro_zebru_-_svetofor_pro_zebru_(iPle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8000"/>
                </a:solidFill>
              </a:rPr>
              <a:t>На какой картинке нарушены ППД?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 descr="33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341438"/>
            <a:ext cx="4030663" cy="2308225"/>
          </a:xfrm>
          <a:prstGeom prst="rect">
            <a:avLst/>
          </a:prstGeom>
          <a:solidFill>
            <a:srgbClr val="993300"/>
          </a:solidFill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0" name="Picture 5" descr="640x449xj1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89363"/>
            <a:ext cx="4033837" cy="2625725"/>
          </a:xfrm>
          <a:prstGeom prst="rect">
            <a:avLst/>
          </a:prstGeom>
          <a:solidFill>
            <a:srgbClr val="993300"/>
          </a:solidFill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4581" name="Picture 7" descr="241729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933825"/>
            <a:ext cx="34559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241729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212850"/>
            <a:ext cx="35290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Zvuk-1_mesto_Aplodisment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sto_k_odnomu_-_zvuk_nepravilnogo_otve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4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8000"/>
                </a:solidFill>
              </a:rPr>
              <a:t>Соблюдайте правила дорожного движения!</a:t>
            </a:r>
          </a:p>
        </p:txBody>
      </p:sp>
      <p:pic>
        <p:nvPicPr>
          <p:cNvPr id="25602" name="Picture 4" descr="kartinka_p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276475"/>
            <a:ext cx="6192838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/>
          </p:cNvSpPr>
          <p:nvPr/>
        </p:nvSpPr>
        <p:spPr bwMode="auto">
          <a:xfrm>
            <a:off x="468313" y="5157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008000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25605" name="teplovoznyi_gor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ПРОГРАММНОЕ СОДЕРЖАНИЕ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smtClean="0">
                <a:latin typeface="Arial" charset="0"/>
              </a:rPr>
              <a:t>Задачи</a:t>
            </a:r>
            <a:r>
              <a:rPr lang="ru-RU" sz="3000" b="1" smtClean="0"/>
              <a:t>:</a:t>
            </a:r>
            <a:r>
              <a:rPr lang="ru-RU" sz="3000" smtClean="0"/>
              <a:t> </a:t>
            </a:r>
            <a:endParaRPr lang="ru-RU" sz="3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mic Sans MS" pitchFamily="66" charset="0"/>
              </a:rPr>
              <a:t>предупреждать дорожно-транспортный травматизм,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mic Sans MS" pitchFamily="66" charset="0"/>
              </a:rPr>
              <a:t>формировать умение по описанию (загадке) узнавать предметы;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mic Sans MS" pitchFamily="66" charset="0"/>
              </a:rPr>
              <a:t>развивать смекалку, быстроту мышления и речевую активность;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mic Sans MS" pitchFamily="66" charset="0"/>
              </a:rPr>
              <a:t>расширение кругозора в области ПДД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Правила:</a:t>
            </a:r>
            <a:r>
              <a:rPr lang="ru-RU" sz="3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mic Sans MS" pitchFamily="66" charset="0"/>
              </a:rPr>
              <a:t>называть транспорт можно только после того, как прозвучит загадка о нем. 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FF"/>
                </a:solidFill>
              </a:rPr>
              <a:t>ПОДУМАЙ…</a:t>
            </a:r>
          </a:p>
        </p:txBody>
      </p:sp>
      <p:pic>
        <p:nvPicPr>
          <p:cNvPr id="15362" name="Picture 2" descr="C:\Users\Админ\Desktop\трамва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73463"/>
            <a:ext cx="3889375" cy="28924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" name="Zvuk-1_mesto_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to_k_odnomu_-_zvuk_nepravilnogo_otve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Админ\Desktop\1351316685_rrisrr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573463"/>
            <a:ext cx="42481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684213" y="1844675"/>
            <a:ext cx="345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Дом - чудесный бегунок</a:t>
            </a:r>
          </a:p>
          <a:p>
            <a:r>
              <a:rPr lang="ru-RU" b="1"/>
              <a:t>На своей восьмерке ног.</a:t>
            </a:r>
          </a:p>
          <a:p>
            <a:r>
              <a:rPr lang="ru-RU" b="1"/>
              <a:t>Бегает аллейкой</a:t>
            </a:r>
          </a:p>
          <a:p>
            <a:r>
              <a:rPr lang="ru-RU" b="1"/>
              <a:t>По стальным двум змейкам.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5076825" y="1412875"/>
            <a:ext cx="3313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r>
              <a:rPr lang="ru-RU" b="1"/>
              <a:t>Что за чудо светлый дом?</a:t>
            </a:r>
          </a:p>
          <a:p>
            <a:r>
              <a:rPr lang="ru-RU" b="1"/>
              <a:t>Пассажиров много в нем.</a:t>
            </a:r>
          </a:p>
          <a:p>
            <a:r>
              <a:rPr lang="ru-RU" b="1"/>
              <a:t>Носит обувь из резины</a:t>
            </a:r>
          </a:p>
          <a:p>
            <a:r>
              <a:rPr lang="ru-RU" b="1"/>
              <a:t>И питается бензином.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366" grpId="0"/>
      <p:bldP spid="15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Будь внимательным!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3527425" cy="226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Что такое - отгадай: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Ни автобус, ни трамвай.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Не нуждается в бензине,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Хотя колеса на резине.</a:t>
            </a:r>
            <a:r>
              <a:rPr lang="ru-RU" sz="2800" smtClean="0"/>
              <a:t>       </a:t>
            </a:r>
          </a:p>
          <a:p>
            <a:pPr eaLnBrk="1" hangingPunct="1"/>
            <a:endParaRPr lang="ru-RU" smtClean="0"/>
          </a:p>
        </p:txBody>
      </p:sp>
      <p:pic>
        <p:nvPicPr>
          <p:cNvPr id="16387" name="Picture 2" descr="C:\Users\Админ\Desktop\trolleyb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89363"/>
            <a:ext cx="3743325" cy="2562225"/>
          </a:xfrm>
          <a:prstGeom prst="rect">
            <a:avLst/>
          </a:prstGeom>
          <a:solidFill>
            <a:srgbClr val="800000"/>
          </a:solidFill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Zvuk-1_mesto_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to_k_odnomu_-_zvuk_nepravilnogo_otve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Содержимое 2"/>
          <p:cNvSpPr>
            <a:spLocks/>
          </p:cNvSpPr>
          <p:nvPr/>
        </p:nvSpPr>
        <p:spPr bwMode="auto">
          <a:xfrm>
            <a:off x="4716463" y="1125538"/>
            <a:ext cx="44275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Comic Sans MS" pitchFamily="66" charset="0"/>
              </a:rPr>
              <a:t>Их видно повсюду, их видно из окон,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Comic Sans MS" pitchFamily="66" charset="0"/>
              </a:rPr>
              <a:t>По улице движутся быстрым потоком.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Comic Sans MS" pitchFamily="66" charset="0"/>
              </a:rPr>
              <a:t>Они перевозят различные грузы -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Comic Sans MS" pitchFamily="66" charset="0"/>
              </a:rPr>
              <a:t>Кирпич и железо, зерно и арбузы</a:t>
            </a:r>
            <a:r>
              <a:rPr lang="ru-RU" sz="2000" b="1">
                <a:latin typeface="Comic Sans MS" pitchFamily="66" charset="0"/>
              </a:rPr>
              <a:t>.</a:t>
            </a:r>
            <a:r>
              <a:rPr lang="ru-RU" sz="2800" b="1">
                <a:latin typeface="Calibri" pitchFamily="34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8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6391" name="Picture 2" descr="C:\Users\Админ\Desktop\1351316609_rissrrriryory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3789363"/>
            <a:ext cx="39608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6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А ну-ка угадай!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4175125" cy="459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Длинной шеей поверчу,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Груз тяжелый подхвачу.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Где прикажут - положу,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Человеку я служу.</a:t>
            </a:r>
            <a:r>
              <a:rPr lang="ru-RU" sz="2800" smtClean="0"/>
              <a:t>              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mtClean="0"/>
          </a:p>
        </p:txBody>
      </p:sp>
      <p:pic>
        <p:nvPicPr>
          <p:cNvPr id="17411" name="Picture 2" descr="C:\Users\Админ\Desktop\кр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3606800" cy="2390775"/>
          </a:xfrm>
          <a:prstGeom prst="rect">
            <a:avLst/>
          </a:prstGeom>
          <a:solidFill>
            <a:srgbClr val="800000"/>
          </a:solidFill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" name="Zvuk-1_mesto_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to_k_odnomu_-_zvuk_nepravilnogo_otve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Содержимое 2"/>
          <p:cNvSpPr>
            <a:spLocks/>
          </p:cNvSpPr>
          <p:nvPr/>
        </p:nvSpPr>
        <p:spPr bwMode="auto">
          <a:xfrm>
            <a:off x="5219700" y="1484313"/>
            <a:ext cx="360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К нам во двор забрался «крот»,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Роет землю у ворот.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Сотни рук он заменяет,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Без лопаты он копает.</a:t>
            </a:r>
            <a:r>
              <a:rPr lang="ru-RU" sz="2800">
                <a:latin typeface="Calibri" pitchFamily="34" charset="0"/>
              </a:rPr>
              <a:t>   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7415" name="Picture 2" descr="C:\Users\Админ\Desktop\1351316653_sryesryerrirs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73463"/>
            <a:ext cx="3816350" cy="2589212"/>
          </a:xfrm>
          <a:prstGeom prst="rect">
            <a:avLst/>
          </a:prstGeom>
          <a:solidFill>
            <a:srgbClr val="993300"/>
          </a:solidFill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410" grpId="0"/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Для самых сообразительных…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3538537" cy="2116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Мчится огненной стрелой,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Мчится вдаль машина.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И зальет пожар любой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Смелая дружина.</a:t>
            </a:r>
          </a:p>
          <a:p>
            <a:pPr eaLnBrk="1" hangingPunct="1"/>
            <a:endParaRPr lang="ru-RU" sz="2000" b="1" smtClean="0">
              <a:latin typeface="Comic Sans MS" pitchFamily="66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8435" name="Picture 2" descr="C:\Users\Админ\Desktop\1351316625_ryirrrsrrs-rrsryo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37449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vuk-1_mesto_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to_k_odnomu_-_zvuk_nepravilnogo_otve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2"/>
          <p:cNvSpPr>
            <a:spLocks/>
          </p:cNvSpPr>
          <p:nvPr/>
        </p:nvSpPr>
        <p:spPr bwMode="auto">
          <a:xfrm>
            <a:off x="4356100" y="1557338"/>
            <a:ext cx="375443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Полотно, а не дорожка,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Конь не конь - сороконожка.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По дорожке той ползет,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Весь обоз один везет.</a:t>
            </a:r>
            <a:r>
              <a:rPr lang="ru-RU" sz="2800">
                <a:latin typeface="Calibri" pitchFamily="34" charset="0"/>
              </a:rPr>
              <a:t>        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8439" name="Picture 2" descr="C:\Users\Админ\Desktop\1351316647_ryirrr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860800"/>
            <a:ext cx="3744912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434" grpId="0"/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53735"/>
                </a:solidFill>
              </a:rPr>
              <a:t>Каждый должен знать…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19732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Овсом не кормят,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 кнутом не гонят,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А как пашет –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5 плугов тащит.</a:t>
            </a:r>
            <a:r>
              <a:rPr lang="ru-RU" smtClean="0"/>
              <a:t>  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Picture 2" descr="C:\Users\Админ\Desktop\1351316597_ssrryes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89363"/>
            <a:ext cx="35274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vuk-1_mesto_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to_k_odnomu_-_zvuk_nepravilnogo_otve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одержимое 2"/>
          <p:cNvSpPr>
            <a:spLocks/>
          </p:cNvSpPr>
          <p:nvPr/>
        </p:nvSpPr>
        <p:spPr bwMode="auto">
          <a:xfrm>
            <a:off x="4572000" y="1700213"/>
            <a:ext cx="40433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Этот конь не ест овса,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Вместо ног - два колеса.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Сядь верхом и мчись на нем!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omic Sans MS" pitchFamily="66" charset="0"/>
              </a:rPr>
              <a:t>Только лучше правь рулем!</a:t>
            </a:r>
            <a:r>
              <a:rPr lang="ru-RU" sz="2800">
                <a:latin typeface="Calibri" pitchFamily="34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19463" name="Picture 2" descr="C:\Users\Админ\Desktop\1351316638_rirrrsryoryir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789363"/>
            <a:ext cx="36306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458" grpId="0"/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Молодцы, ребята!</a:t>
            </a:r>
            <a:br>
              <a:rPr lang="ru-RU" sz="4000" b="1" smtClean="0">
                <a:solidFill>
                  <a:schemeClr val="hlink"/>
                </a:solidFill>
              </a:rPr>
            </a:br>
            <a:r>
              <a:rPr lang="ru-RU" sz="4000" b="1" smtClean="0">
                <a:solidFill>
                  <a:schemeClr val="hlink"/>
                </a:solidFill>
              </a:rPr>
              <a:t>Вспомнили виды транспорта!</a:t>
            </a:r>
            <a:br>
              <a:rPr lang="ru-RU" sz="4000" b="1" smtClean="0">
                <a:solidFill>
                  <a:schemeClr val="hlink"/>
                </a:solidFill>
              </a:rPr>
            </a:br>
            <a:r>
              <a:rPr lang="ru-RU" sz="4000" b="1" smtClean="0">
                <a:solidFill>
                  <a:schemeClr val="hlink"/>
                </a:solidFill>
              </a:rPr>
              <a:t>А теперь повторим правила дорожного движения!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3429000"/>
            <a:ext cx="6408737" cy="3987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2400" b="1" smtClean="0">
                <a:solidFill>
                  <a:srgbClr val="F73717"/>
                </a:solidFill>
                <a:latin typeface="Comic Sans MS" pitchFamily="66" charset="0"/>
              </a:rPr>
              <a:t>6 правильных ответов- 1 место</a:t>
            </a:r>
          </a:p>
          <a:p>
            <a:pPr algn="ctr" eaLnBrk="1" hangingPunct="1"/>
            <a:r>
              <a:rPr lang="ru-RU" sz="2400" b="1" smtClean="0">
                <a:solidFill>
                  <a:srgbClr val="F73717"/>
                </a:solidFill>
                <a:latin typeface="Comic Sans MS" pitchFamily="66" charset="0"/>
              </a:rPr>
              <a:t>5правильных ответов- 2 место</a:t>
            </a:r>
          </a:p>
          <a:p>
            <a:pPr algn="ctr" eaLnBrk="1" hangingPunct="1"/>
            <a:r>
              <a:rPr lang="ru-RU" sz="2400" b="1" smtClean="0">
                <a:solidFill>
                  <a:srgbClr val="F73717"/>
                </a:solidFill>
                <a:latin typeface="Comic Sans MS" pitchFamily="66" charset="0"/>
              </a:rPr>
              <a:t>4 правильных ответа-3 место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F73717"/>
                </a:solidFill>
                <a:latin typeface="Comic Sans MS" pitchFamily="66" charset="0"/>
              </a:rPr>
              <a:t>Все остальные молодцы!</a:t>
            </a:r>
          </a:p>
        </p:txBody>
      </p:sp>
      <p:pic>
        <p:nvPicPr>
          <p:cNvPr id="5" name="Zvuk-1_mesto_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200900" cy="5762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Что вы видите на экране?</a:t>
            </a:r>
          </a:p>
        </p:txBody>
      </p:sp>
      <p:pic>
        <p:nvPicPr>
          <p:cNvPr id="21506" name="Picture 4" descr="1486998064_svetof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196975"/>
            <a:ext cx="4902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MP3Cut_Neizvesten_-_pro_svetofor03.10.201721284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40650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4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271</Words>
  <Application>Microsoft Office PowerPoint</Application>
  <PresentationFormat>Экран (4:3)</PresentationFormat>
  <Paragraphs>68</Paragraphs>
  <Slides>13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Тема Office</vt:lpstr>
      <vt:lpstr>МБДОУ детский сад №15 «Ручеек» ОБУЧАЮЩАЯ ИГРА  ПО ПДД  Воспитатель : Сенина Ю.М.</vt:lpstr>
      <vt:lpstr>ПРОГРАММНОЕ СОДЕРЖАНИЕ</vt:lpstr>
      <vt:lpstr>ПОДУМАЙ…</vt:lpstr>
      <vt:lpstr>Будь внимательным!</vt:lpstr>
      <vt:lpstr>А ну-ка угадай!</vt:lpstr>
      <vt:lpstr>Для самых сообразительных…</vt:lpstr>
      <vt:lpstr>Каждый должен знать…</vt:lpstr>
      <vt:lpstr>Молодцы, ребята! Вспомнили виды транспорта! А теперь повторим правила дорожного движения!</vt:lpstr>
      <vt:lpstr>Что вы видите на экране?</vt:lpstr>
      <vt:lpstr>Что означает каждый цвет светофора?</vt:lpstr>
      <vt:lpstr>Что изображено на экране?</vt:lpstr>
      <vt:lpstr>На какой картинке нарушены ППД?</vt:lpstr>
      <vt:lpstr>Соблюдайте правила дорожного движения!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ОБУЧАЮЩАЯ ИГРА  ПО ПДД ДЛЯ ПОДГОТОВИТЕЛЬНОЙ ГРУППЫ</dc:title>
  <dc:creator>Админ</dc:creator>
  <cp:lastModifiedBy>DNS</cp:lastModifiedBy>
  <cp:revision>19</cp:revision>
  <dcterms:created xsi:type="dcterms:W3CDTF">2013-04-16T19:01:04Z</dcterms:created>
  <dcterms:modified xsi:type="dcterms:W3CDTF">2017-10-03T18:36:09Z</dcterms:modified>
</cp:coreProperties>
</file>