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5" r:id="rId6"/>
    <p:sldId id="274" r:id="rId7"/>
    <p:sldId id="276" r:id="rId8"/>
    <p:sldId id="273" r:id="rId9"/>
    <p:sldId id="271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27F5-76E5-4974-8B2E-CC5027B2FA0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3031" y="3991043"/>
            <a:ext cx="35893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Bad Script" panose="02000000000000000000" pitchFamily="2" charset="0"/>
              </a:rPr>
              <a:t>Подготовили: </a:t>
            </a:r>
          </a:p>
          <a:p>
            <a:pPr algn="ctr"/>
            <a:r>
              <a:rPr lang="ru-RU" sz="1600" b="1" dirty="0">
                <a:latin typeface="Bad Script" panose="02000000000000000000" pitchFamily="2" charset="0"/>
              </a:rPr>
              <a:t>в</a:t>
            </a:r>
            <a:r>
              <a:rPr lang="ru-RU" sz="1600" b="1" dirty="0" smtClean="0">
                <a:latin typeface="Bad Script" panose="02000000000000000000" pitchFamily="2" charset="0"/>
              </a:rPr>
              <a:t>оспитатель высшей квалификационной категории</a:t>
            </a:r>
            <a:endParaRPr lang="ru-RU" sz="1600" b="1" dirty="0">
              <a:latin typeface="Bad Script" panose="02000000000000000000" pitchFamily="2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Королева В.П.</a:t>
            </a:r>
            <a:endParaRPr lang="ru-RU" sz="1600" b="1" dirty="0" smtClean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pPr lvl="0" algn="ctr"/>
            <a:r>
              <a:rPr lang="ru-RU" sz="1600" b="1" dirty="0" smtClean="0">
                <a:latin typeface="Bad Script" panose="02000000000000000000" pitchFamily="2" charset="0"/>
              </a:rPr>
              <a:t> </a:t>
            </a:r>
            <a:r>
              <a:rPr lang="ru-RU" sz="1600" b="1" dirty="0">
                <a:latin typeface="Bad Script" panose="02000000000000000000" pitchFamily="2" charset="0"/>
              </a:rPr>
              <a:t>старший </a:t>
            </a:r>
            <a:r>
              <a:rPr lang="ru-RU" sz="1600" b="1" dirty="0" smtClean="0">
                <a:latin typeface="Bad Script" panose="02000000000000000000" pitchFamily="2" charset="0"/>
              </a:rPr>
              <a:t>воспитатель 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Bad Script" panose="02000000000000000000" pitchFamily="2" charset="0"/>
              </a:rPr>
              <a:t>МБДОУ </a:t>
            </a:r>
            <a:r>
              <a:rPr lang="ru-RU" sz="1600" b="1" dirty="0">
                <a:solidFill>
                  <a:prstClr val="black"/>
                </a:solidFill>
                <a:latin typeface="Bad Script" panose="02000000000000000000" pitchFamily="2" charset="0"/>
              </a:rPr>
              <a:t>детского сада №15 «Ручеек</a:t>
            </a:r>
            <a:r>
              <a:rPr lang="ru-RU" sz="1600" b="1" dirty="0" smtClean="0">
                <a:solidFill>
                  <a:prstClr val="black"/>
                </a:solidFill>
                <a:latin typeface="Bad Script" panose="02000000000000000000" pitchFamily="2" charset="0"/>
              </a:rPr>
              <a:t>»</a:t>
            </a:r>
            <a:r>
              <a:rPr lang="ru-RU" sz="1600" b="1" dirty="0" smtClean="0">
                <a:latin typeface="Bad Script" panose="02000000000000000000" pitchFamily="2" charset="0"/>
              </a:rPr>
              <a:t> </a:t>
            </a:r>
            <a:endParaRPr lang="ru-RU" sz="1600" b="1" dirty="0">
              <a:latin typeface="Bad Script" panose="02000000000000000000" pitchFamily="2" charset="0"/>
            </a:endParaRPr>
          </a:p>
          <a:p>
            <a:pPr algn="ctr"/>
            <a:r>
              <a:rPr lang="ru-RU" sz="1600" b="1" dirty="0">
                <a:latin typeface="Bad Script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Bad Script" panose="02000000000000000000" pitchFamily="2" charset="0"/>
              </a:rPr>
              <a:t>Сенина </a:t>
            </a:r>
            <a:r>
              <a:rPr lang="ru-RU" sz="16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Ю.М.</a:t>
            </a:r>
            <a:endParaRPr lang="ru-RU" sz="16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09" y="3991043"/>
            <a:ext cx="2152468" cy="155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1506">
            <a:off x="1478523" y="3540843"/>
            <a:ext cx="1008826" cy="275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1900">
            <a:off x="3671027" y="2192044"/>
            <a:ext cx="1053680" cy="287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0388">
            <a:off x="3790167" y="4341366"/>
            <a:ext cx="1053680" cy="28742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614">
            <a:off x="5530346" y="2025042"/>
            <a:ext cx="2230016" cy="4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231" flipV="1">
            <a:off x="4676609" y="2044471"/>
            <a:ext cx="1746910" cy="3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61" y="4924650"/>
            <a:ext cx="1166612" cy="11666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1"/>
          <a:stretch/>
        </p:blipFill>
        <p:spPr>
          <a:xfrm>
            <a:off x="4902451" y="2398670"/>
            <a:ext cx="2370531" cy="14432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4" descr="C:\Users\Админ\Desktop\Сергачские эрудиты\сергач\x_7ee7bf1d.jpg">
            <a:extLst>
              <a:ext uri="{FF2B5EF4-FFF2-40B4-BE49-F238E27FC236}">
                <a16:creationId xmlns:a16="http://schemas.microsoft.com/office/drawing/2014/main" xmlns="" id="{2819D38D-FB0C-4A0A-A674-6EE3B048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91181" y="1972879"/>
            <a:ext cx="1863369" cy="1343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37" y="2761100"/>
            <a:ext cx="1800825" cy="135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685">
            <a:off x="1691680" y="5680976"/>
            <a:ext cx="2230016" cy="4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435521" y="134123"/>
            <a:ext cx="9505056" cy="95410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Мини-экскурсия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d Script" panose="02000000000000000000" pitchFamily="2" charset="0"/>
              </a:rPr>
              <a:t>«Сергачский Эрудит»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d Script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16632"/>
            <a:ext cx="78488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Историческая справка: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8514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ru-RU" sz="1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ергач</a:t>
            </a:r>
            <a: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— старинный город Нижегородской области, самое первое упоминание о котором в древних русских летописях относится к 1382 году.</a:t>
            </a:r>
          </a:p>
          <a:p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Именно здесь, на 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пьянских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берегах, произошло известное в истории государства 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Пьянское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побоище, и в 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Никоновской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летописи, где изложена "Повесть о прохождении 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Тохтамыша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Москву" имеется упоминание о Сергаче.</a:t>
            </a:r>
            <a:b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древних времен юг и юго-восток нашей области заселяли мордовские племена. Поселение древней мордвы существовало когда-то и на месте города, о чем свидетельствуют древние захоронения.</a:t>
            </a:r>
            <a:b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Первые документальные упоминания о Сергаче как о деревне относятся к 1649 году в наказе боярина Бориса Ивановича Морозова (воспитателя царевича Алексея Михайловича). Царь подарил своему "дядьке-воспитателю" и свояку обширные земли к юго-востоку от Н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Новгорода 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 соседству с Мурашкиным, где была родовая вотчина Морозовых. Так деревня Сергач с окружающими деревнями - 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Кладбицкой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Ключевой, 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Мокринской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другими становится собственностью Морозова. Он развивает кипучую деятельность, приказывая повсюду открывать поташные заводы - 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будные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майданы. С этого времени Сергач становится селом, центром поташного производства в России, занимавшего важное место в экономике государства. "</a:t>
            </a:r>
            <a:r>
              <a:rPr lang="ru-RU" sz="1400" dirty="0" err="1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Сергачский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 поташ, использовавшийся для изготовления оконного стекла, в мыловарении и выделке кож, считался, особенно за границей, лучшим.</a:t>
            </a:r>
            <a:b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Окруженный государственными поташными заводами, на которые сгонялись ссыльные, Сергач в тот период назывался "ближней Сибирью".</a:t>
            </a:r>
            <a:b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административной реформе, проведенной императрицей Екатериной II, , казенное село бывшей поташной конторы Сергач 5 сентября 1779 года по старому стилю, получает статус уездного города, а. 16 августа 1781 года для нового города "высочайше" утверждается герб с изображением черного медведя на золотом фоне, означающий, что "того рода зверей в окрестностях города довольно".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36706"/>
            <a:ext cx="3039113" cy="12241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434803-BE8C-4488-BE4D-5E4AD8DA4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5" y="1001148"/>
            <a:ext cx="3175098" cy="211208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EE9A2F-126D-48C7-BFD3-824039D99ED4}"/>
              </a:ext>
            </a:extLst>
          </p:cNvPr>
          <p:cNvSpPr/>
          <p:nvPr/>
        </p:nvSpPr>
        <p:spPr>
          <a:xfrm>
            <a:off x="5991513" y="503892"/>
            <a:ext cx="2944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rgbClr val="000080"/>
                </a:solidFill>
                <a:latin typeface="Bad Script" panose="02000000000000000000" pitchFamily="2" charset="0"/>
              </a:rPr>
              <a:t>МБДОУ детский сад №15 "Ручеек"</a:t>
            </a:r>
            <a:endParaRPr lang="ru-RU" sz="1000" dirty="0">
              <a:latin typeface="Bad Script" panose="02000000000000000000" pitchFamily="2" charset="0"/>
            </a:endParaRP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Bad Script" panose="02000000000000000000" pitchFamily="2" charset="0"/>
              </a:rPr>
              <a:t>Дата создания ДОУ: </a:t>
            </a:r>
            <a:r>
              <a:rPr lang="ru-RU" sz="1000" b="1" i="1" dirty="0">
                <a:solidFill>
                  <a:srgbClr val="000080"/>
                </a:solidFill>
                <a:latin typeface="Bad Script" panose="02000000000000000000" pitchFamily="2" charset="0"/>
              </a:rPr>
              <a:t>1989 год</a:t>
            </a:r>
            <a:endParaRPr lang="ru-RU" sz="1000" dirty="0">
              <a:latin typeface="Bad Script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CB2AFD-94D5-4620-ABC6-46F3CD9A0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3454">
            <a:off x="85939" y="704410"/>
            <a:ext cx="1008826" cy="2751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3472E5-0C09-45CC-B6B4-355242629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035">
            <a:off x="5277416" y="880624"/>
            <a:ext cx="1008826" cy="2751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FDEB991-A6CB-4D88-97B7-5055EF435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066">
            <a:off x="2825103" y="2800516"/>
            <a:ext cx="1008826" cy="30158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BC25C0E-93C1-4DFB-85CA-C0AC6C5C32E3}"/>
              </a:ext>
            </a:extLst>
          </p:cNvPr>
          <p:cNvSpPr/>
          <p:nvPr/>
        </p:nvSpPr>
        <p:spPr>
          <a:xfrm>
            <a:off x="2892012" y="1181605"/>
            <a:ext cx="2944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rgbClr val="000080"/>
                </a:solidFill>
                <a:latin typeface="Bad Script" panose="02000000000000000000" pitchFamily="2" charset="0"/>
              </a:rPr>
              <a:t>МБОУ «Сергачская СОШ №5"</a:t>
            </a:r>
            <a:endParaRPr lang="ru-RU" sz="1000" dirty="0">
              <a:latin typeface="Bad Script" panose="02000000000000000000" pitchFamily="2" charset="0"/>
            </a:endParaRP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Bad Script" panose="02000000000000000000" pitchFamily="2" charset="0"/>
              </a:rPr>
              <a:t>Дата создания ДОУ: </a:t>
            </a:r>
            <a:r>
              <a:rPr lang="ru-RU" sz="1000" b="1" i="1" dirty="0">
                <a:solidFill>
                  <a:srgbClr val="000080"/>
                </a:solidFill>
                <a:latin typeface="Bad Script" panose="02000000000000000000" pitchFamily="2" charset="0"/>
              </a:rPr>
              <a:t>1989 год</a:t>
            </a:r>
            <a:endParaRPr lang="ru-RU" sz="1000" dirty="0">
              <a:latin typeface="Bad Scrip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BAB152-2D13-479E-B7A5-295808D97A73}"/>
              </a:ext>
            </a:extLst>
          </p:cNvPr>
          <p:cNvSpPr txBox="1"/>
          <p:nvPr/>
        </p:nvSpPr>
        <p:spPr>
          <a:xfrm>
            <a:off x="3469231" y="1582234"/>
            <a:ext cx="2052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Bad Script" panose="02000000000000000000" pitchFamily="2" charset="0"/>
              </a:rPr>
              <a:t>Адрес : г. Сергач, ул. Околица, 32 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0CD7F8-6460-4998-8106-90935219A5C2}"/>
              </a:ext>
            </a:extLst>
          </p:cNvPr>
          <p:cNvSpPr txBox="1"/>
          <p:nvPr/>
        </p:nvSpPr>
        <p:spPr>
          <a:xfrm>
            <a:off x="6503336" y="832586"/>
            <a:ext cx="2595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Bad Script" panose="02000000000000000000" pitchFamily="2" charset="0"/>
              </a:rPr>
              <a:t>Адрес : г. Сергач, ул. Ульянова, д.212а</a:t>
            </a:r>
          </a:p>
        </p:txBody>
      </p:sp>
      <p:pic>
        <p:nvPicPr>
          <p:cNvPr id="19" name="Рисунок 18" descr="0208 (14).jpg">
            <a:extLst>
              <a:ext uri="{FF2B5EF4-FFF2-40B4-BE49-F238E27FC236}">
                <a16:creationId xmlns:a16="http://schemas.microsoft.com/office/drawing/2014/main" xmlns="" id="{4A48D007-5CC9-4124-A46C-B3EF887A87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79" y="989029"/>
            <a:ext cx="3397499" cy="225807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723CA2-3A8B-49D9-B2FD-603D8392AC90}"/>
              </a:ext>
            </a:extLst>
          </p:cNvPr>
          <p:cNvSpPr txBox="1"/>
          <p:nvPr/>
        </p:nvSpPr>
        <p:spPr>
          <a:xfrm>
            <a:off x="1097626" y="587739"/>
            <a:ext cx="2052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Bad Script" panose="02000000000000000000" pitchFamily="2" charset="0"/>
              </a:rPr>
              <a:t>Дом Культуры, (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Bad Script" panose="02000000000000000000" pitchFamily="2" charset="0"/>
              </a:rPr>
              <a:t>РЦ КД) </a:t>
            </a:r>
            <a:r>
              <a:rPr lang="ru-RU" sz="1000" b="1" dirty="0">
                <a:latin typeface="Bad Script" panose="02000000000000000000" pitchFamily="2" charset="0"/>
              </a:rPr>
              <a:t>г. Сергач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3300D7-8A74-4C54-A279-626AD7E13412}"/>
              </a:ext>
            </a:extLst>
          </p:cNvPr>
          <p:cNvSpPr txBox="1"/>
          <p:nvPr/>
        </p:nvSpPr>
        <p:spPr>
          <a:xfrm>
            <a:off x="1086060" y="982336"/>
            <a:ext cx="2052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Bad Script" panose="02000000000000000000" pitchFamily="2" charset="0"/>
              </a:rPr>
              <a:t>Адрес : г. Сергач, ул.. Советская, д.49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691F8FC-5A56-45C2-A559-949F9D017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149">
            <a:off x="3859879" y="5576554"/>
            <a:ext cx="1008826" cy="291522"/>
          </a:xfrm>
          <a:prstGeom prst="rect">
            <a:avLst/>
          </a:prstGeom>
        </p:spPr>
      </p:pic>
      <p:pic>
        <p:nvPicPr>
          <p:cNvPr id="25" name="Рисунок 24" descr="Фото-0005.jpg">
            <a:extLst>
              <a:ext uri="{FF2B5EF4-FFF2-40B4-BE49-F238E27FC236}">
                <a16:creationId xmlns:a16="http://schemas.microsoft.com/office/drawing/2014/main" xmlns="" id="{71CA3D03-5C1E-46AB-9F38-6E30066D29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265" y="4111453"/>
            <a:ext cx="3128460" cy="23463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45DB2AA-C30D-4286-93C3-0E6ADBF885E7}"/>
              </a:ext>
            </a:extLst>
          </p:cNvPr>
          <p:cNvSpPr/>
          <p:nvPr/>
        </p:nvSpPr>
        <p:spPr>
          <a:xfrm>
            <a:off x="281279" y="3715145"/>
            <a:ext cx="2067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  <a:latin typeface="Bad Script" panose="02000000000000000000" pitchFamily="2" charset="0"/>
              </a:rPr>
              <a:t>ГБУЗ НО «Сергачская ЦРБ»,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  <a:latin typeface="Bad Script" panose="02000000000000000000" pitchFamily="2" charset="0"/>
              </a:rPr>
              <a:t> Адрес: г. Сергач, ул. Казакова, д. 11</a:t>
            </a:r>
            <a:endParaRPr lang="ru-RU" sz="1000" b="1" dirty="0">
              <a:latin typeface="Bad Script" panose="02000000000000000000" pitchFamily="2" charset="0"/>
            </a:endParaRPr>
          </a:p>
        </p:txBody>
      </p:sp>
      <p:pic>
        <p:nvPicPr>
          <p:cNvPr id="29" name="Picture 2" descr="C:\Users\Админ\Desktop\Сергачские эрудиты\библиотека.jpg">
            <a:extLst>
              <a:ext uri="{FF2B5EF4-FFF2-40B4-BE49-F238E27FC236}">
                <a16:creationId xmlns:a16="http://schemas.microsoft.com/office/drawing/2014/main" xmlns="" id="{B5F58EC2-5CD5-44D6-A559-D4F4BAD2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3569" y="4148840"/>
            <a:ext cx="3328380" cy="234634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40E9F6-203F-4C61-BADA-943FDFB43D43}"/>
              </a:ext>
            </a:extLst>
          </p:cNvPr>
          <p:cNvSpPr/>
          <p:nvPr/>
        </p:nvSpPr>
        <p:spPr>
          <a:xfrm>
            <a:off x="5018441" y="392887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Адрес: Нижегородская область, г. Сергач,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Bad Script" panose="02000000000000000000" pitchFamily="2" charset="0"/>
                <a:cs typeface="Times New Roman" panose="02020603050405020304" pitchFamily="18" charset="0"/>
              </a:rPr>
              <a:t>переулок Коммунистический, д. 2</a:t>
            </a:r>
            <a:endParaRPr lang="ru-RU" altLang="ru-RU" sz="1000" b="1" dirty="0">
              <a:solidFill>
                <a:prstClr val="black"/>
              </a:solidFill>
              <a:latin typeface="Bad Script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BABCE1-2F23-4546-9C47-8D8F2E03AA8D}"/>
              </a:ext>
            </a:extLst>
          </p:cNvPr>
          <p:cNvSpPr txBox="1"/>
          <p:nvPr/>
        </p:nvSpPr>
        <p:spPr>
          <a:xfrm>
            <a:off x="6111971" y="3653930"/>
            <a:ext cx="2916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Bad Script" panose="02000000000000000000" pitchFamily="2" charset="0"/>
              </a:rPr>
              <a:t>Центральная детская библиотека им. С.И. Шуртакова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2ABF36FD-503D-41A8-934C-7A8DB091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614">
            <a:off x="3346250" y="5285527"/>
            <a:ext cx="2230016" cy="4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5B93C73F-DE8D-46DC-87C2-FF70A10F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6006">
            <a:off x="-141312" y="3314757"/>
            <a:ext cx="1082472" cy="4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8DE45BCF-DFB5-465A-A6E6-CF6CC37D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9041">
            <a:off x="7700505" y="4111788"/>
            <a:ext cx="2230016" cy="4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DDE6915D-5B2E-4345-BEEE-A916F834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614" flipV="1">
            <a:off x="2828391" y="479605"/>
            <a:ext cx="2230016" cy="7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7F8D2E0C-BA43-4584-A6EF-8698EB77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614" flipV="1">
            <a:off x="5263025" y="74853"/>
            <a:ext cx="2230016" cy="5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FC7DED64-3D19-4AEB-AF9B-3428B1DB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614">
            <a:off x="3974914" y="5822070"/>
            <a:ext cx="1412417" cy="4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школа №4.jpg">
            <a:extLst>
              <a:ext uri="{FF2B5EF4-FFF2-40B4-BE49-F238E27FC236}">
                <a16:creationId xmlns:a16="http://schemas.microsoft.com/office/drawing/2014/main" xmlns="" id="{64A839B4-FB31-43E3-A503-74EEB4D7702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319" y="1997214"/>
            <a:ext cx="3074791" cy="230609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0" y="1415447"/>
            <a:ext cx="3535865" cy="248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6064" y="1924857"/>
            <a:ext cx="27317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Туда хожу я каждый день.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Так нужно, даже если лень.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Так нужно для моей семьи.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Там хорошо и там свои.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Я всех уже два года знаю,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Я с ними ем и сплю, играю.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Туда ходить я очень рад,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Там мой любимый детский сад</a:t>
            </a:r>
          </a:p>
          <a:p>
            <a:r>
              <a:rPr lang="ru-RU" sz="1100" b="1" i="1" dirty="0">
                <a:solidFill>
                  <a:srgbClr val="C00000"/>
                </a:solidFill>
                <a:latin typeface="Bad Script" panose="02000000000000000000" pitchFamily="2" charset="0"/>
              </a:rPr>
              <a:t>         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49" y="3258575"/>
            <a:ext cx="2772102" cy="235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515E83-4C6E-4527-AC90-80192B720BC3}"/>
              </a:ext>
            </a:extLst>
          </p:cNvPr>
          <p:cNvSpPr txBox="1"/>
          <p:nvPr/>
        </p:nvSpPr>
        <p:spPr>
          <a:xfrm>
            <a:off x="3906479" y="4032897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Стоит в Ключево дом,</a:t>
            </a:r>
            <a:b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</a:br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Кто в него войдет,</a:t>
            </a:r>
            <a:b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</a:br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Тот ум приобретет….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2" y="1830343"/>
            <a:ext cx="2822184" cy="23544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2EDB4B-2775-49C5-A7A3-E7B2BA18845D}"/>
              </a:ext>
            </a:extLst>
          </p:cNvPr>
          <p:cNvSpPr txBox="1"/>
          <p:nvPr/>
        </p:nvSpPr>
        <p:spPr>
          <a:xfrm>
            <a:off x="1784223" y="2491014"/>
            <a:ext cx="18722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Bad Script" panose="02000000000000000000" pitchFamily="2" charset="0"/>
              </a:rPr>
              <a:t>В чудном граде Сергаче,</a:t>
            </a:r>
          </a:p>
          <a:p>
            <a:r>
              <a:rPr lang="ru-RU" sz="1000" b="1" dirty="0">
                <a:solidFill>
                  <a:srgbClr val="C00000"/>
                </a:solidFill>
                <a:latin typeface="Bad Script" panose="02000000000000000000" pitchFamily="2" charset="0"/>
              </a:rPr>
              <a:t>На высокой на горе,</a:t>
            </a:r>
          </a:p>
          <a:p>
            <a:r>
              <a:rPr lang="ru-RU" sz="1000" b="1" dirty="0">
                <a:solidFill>
                  <a:srgbClr val="C00000"/>
                </a:solidFill>
                <a:latin typeface="Bad Script" panose="02000000000000000000" pitchFamily="2" charset="0"/>
              </a:rPr>
              <a:t>Где ребятки выступают,</a:t>
            </a:r>
          </a:p>
          <a:p>
            <a:r>
              <a:rPr lang="ru-RU" sz="1000" b="1" dirty="0">
                <a:solidFill>
                  <a:srgbClr val="C00000"/>
                </a:solidFill>
                <a:latin typeface="Bad Script" panose="02000000000000000000" pitchFamily="2" charset="0"/>
              </a:rPr>
              <a:t>Танцы пляшут и поют</a:t>
            </a:r>
          </a:p>
          <a:p>
            <a:r>
              <a:rPr lang="ru-RU" sz="1000" b="1" dirty="0">
                <a:solidFill>
                  <a:srgbClr val="C00000"/>
                </a:solidFill>
                <a:latin typeface="Bad Script" panose="02000000000000000000" pitchFamily="2" charset="0"/>
              </a:rPr>
              <a:t>Как же место то зовут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Bad Script" panose="02000000000000000000" pitchFamily="2" charset="0"/>
              </a:rPr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9" y="4757853"/>
            <a:ext cx="2943698" cy="23544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274C1F-1457-470D-91E5-AA9C788954F0}"/>
              </a:ext>
            </a:extLst>
          </p:cNvPr>
          <p:cNvSpPr txBox="1"/>
          <p:nvPr/>
        </p:nvSpPr>
        <p:spPr>
          <a:xfrm>
            <a:off x="2449227" y="5203192"/>
            <a:ext cx="14990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В этом домике врачи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Ждут людей, чтоб их лечить.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Всем они помочь готовы – 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Отпускают лишь здоровых…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10" y="4644623"/>
            <a:ext cx="3557027" cy="25809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1BE396B-8F24-459A-9895-6100A723A64E}"/>
              </a:ext>
            </a:extLst>
          </p:cNvPr>
          <p:cNvSpPr txBox="1"/>
          <p:nvPr/>
        </p:nvSpPr>
        <p:spPr>
          <a:xfrm>
            <a:off x="7092280" y="5151323"/>
            <a:ext cx="1866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На длинных полках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Вдоль стены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 Собрались сказки старины,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 И </a:t>
            </a:r>
            <a:r>
              <a:rPr lang="ru-RU" sz="1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Черномор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,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И царь </a:t>
            </a:r>
            <a:r>
              <a:rPr lang="ru-RU" sz="1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Гвидон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,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И добрый дед </a:t>
            </a:r>
            <a:r>
              <a:rPr lang="ru-RU" sz="1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Мазай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 …</a:t>
            </a:r>
          </a:p>
          <a:p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Как называют этот дом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9924" y="69259"/>
            <a:ext cx="7547923" cy="523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Мини-экскурсия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d Script" panose="02000000000000000000" pitchFamily="2" charset="0"/>
              </a:rPr>
              <a:t>«Сергачский Эрудит»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d Script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1" grpId="0"/>
      <p:bldP spid="28" grpId="0"/>
      <p:bldP spid="3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CB2AFD-94D5-4620-ABC6-46F3CD9A0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3454">
            <a:off x="85939" y="704410"/>
            <a:ext cx="1008826" cy="2751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FDEB991-A6CB-4D88-97B7-5055EF435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066">
            <a:off x="8092982" y="4498025"/>
            <a:ext cx="1008826" cy="3015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723CA2-3A8B-49D9-B2FD-603D8392AC90}"/>
              </a:ext>
            </a:extLst>
          </p:cNvPr>
          <p:cNvSpPr txBox="1"/>
          <p:nvPr/>
        </p:nvSpPr>
        <p:spPr>
          <a:xfrm>
            <a:off x="1164210" y="553097"/>
            <a:ext cx="2052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Bad Script" panose="02000000000000000000" pitchFamily="2" charset="0"/>
              </a:rPr>
              <a:t>ПАО СБЕРБАНК РОССИИ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3300D7-8A74-4C54-A279-626AD7E13412}"/>
              </a:ext>
            </a:extLst>
          </p:cNvPr>
          <p:cNvSpPr txBox="1"/>
          <p:nvPr/>
        </p:nvSpPr>
        <p:spPr>
          <a:xfrm>
            <a:off x="1063995" y="742308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b="1" dirty="0">
                <a:latin typeface="Bad Script" panose="02000000000000000000" pitchFamily="2" charset="0"/>
              </a:rPr>
              <a:t>Адрес : </a:t>
            </a:r>
            <a:r>
              <a:rPr lang="ru-RU" sz="1000" b="1" dirty="0">
                <a:solidFill>
                  <a:prstClr val="black"/>
                </a:solidFill>
                <a:latin typeface="Bad Script" panose="02000000000000000000" pitchFamily="2" charset="0"/>
              </a:rPr>
              <a:t>г. Сергач, ул. Казакова, д. 3</a:t>
            </a:r>
          </a:p>
          <a:p>
            <a:endParaRPr lang="ru-RU" sz="1000" b="1" dirty="0">
              <a:latin typeface="Bad Script" panose="02000000000000000000" pitchFamily="2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691F8FC-5A56-45C2-A559-949F9D017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149">
            <a:off x="3500606" y="641653"/>
            <a:ext cx="1008826" cy="291522"/>
          </a:xfrm>
          <a:prstGeom prst="rect">
            <a:avLst/>
          </a:prstGeom>
        </p:spPr>
      </p:pic>
      <p:pic>
        <p:nvPicPr>
          <p:cNvPr id="39" name="Picture 2" descr="C:\Users\Админ\Desktop\Сергачские эрудиты\Фото-0004.jpg">
            <a:extLst>
              <a:ext uri="{FF2B5EF4-FFF2-40B4-BE49-F238E27FC236}">
                <a16:creationId xmlns:a16="http://schemas.microsoft.com/office/drawing/2014/main" xmlns="" id="{89FE7586-0BE3-4AFB-8773-1F42075F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27" y="1091474"/>
            <a:ext cx="3590070" cy="225300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" name="Picture 4" descr="C:\Users\Админ\Desktop\Сергачские эрудиты\сергач\44347.jpg">
            <a:extLst>
              <a:ext uri="{FF2B5EF4-FFF2-40B4-BE49-F238E27FC236}">
                <a16:creationId xmlns:a16="http://schemas.microsoft.com/office/drawing/2014/main" xmlns="" id="{7A6CDE4A-CA89-487D-A25A-0E71ABE5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410" y="1029076"/>
            <a:ext cx="3567273" cy="23762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8B13707-B187-4CD7-86EC-7C2B1F23CDE4}"/>
              </a:ext>
            </a:extLst>
          </p:cNvPr>
          <p:cNvSpPr txBox="1"/>
          <p:nvPr/>
        </p:nvSpPr>
        <p:spPr>
          <a:xfrm>
            <a:off x="4617714" y="549953"/>
            <a:ext cx="408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Bad Script" panose="02000000000000000000" pitchFamily="2" charset="0"/>
              </a:rPr>
              <a:t>Железнодорожный вокзал,</a:t>
            </a:r>
          </a:p>
          <a:p>
            <a:r>
              <a:rPr lang="ru-RU" sz="1400" b="1" dirty="0">
                <a:latin typeface="Bad Script" panose="02000000000000000000" pitchFamily="2" charset="0"/>
              </a:rPr>
              <a:t>Адрес: г. Сергач, ул</a:t>
            </a:r>
            <a:r>
              <a:rPr lang="ru-RU" sz="1400" b="1" dirty="0" smtClean="0">
                <a:latin typeface="Bad Script" panose="02000000000000000000" pitchFamily="2" charset="0"/>
              </a:rPr>
              <a:t>.. Станционная д.7 </a:t>
            </a:r>
            <a:endParaRPr lang="ru-RU" sz="1400" b="1" dirty="0">
              <a:latin typeface="Bad Script" panose="02000000000000000000" pitchFamily="2" charset="0"/>
            </a:endParaRPr>
          </a:p>
        </p:txBody>
      </p:sp>
      <p:pic>
        <p:nvPicPr>
          <p:cNvPr id="44" name="Picture 4" descr="C:\Users\Админ\Desktop\Сергачские эрудиты\сергач\x_7ee7bf1d.jpg">
            <a:extLst>
              <a:ext uri="{FF2B5EF4-FFF2-40B4-BE49-F238E27FC236}">
                <a16:creationId xmlns:a16="http://schemas.microsoft.com/office/drawing/2014/main" xmlns="" id="{2819D38D-FB0C-4A0A-A674-6EE3B048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758" y="4061681"/>
            <a:ext cx="3439552" cy="247905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A7FF86A-E120-4BF9-B6E1-C8350A4F8593}"/>
              </a:ext>
            </a:extLst>
          </p:cNvPr>
          <p:cNvSpPr/>
          <p:nvPr/>
        </p:nvSpPr>
        <p:spPr>
          <a:xfrm>
            <a:off x="4965892" y="3731970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Bad Script" panose="02000000000000000000" pitchFamily="2" charset="0"/>
              </a:rPr>
              <a:t>ФОК «Лидер»</a:t>
            </a:r>
          </a:p>
          <a:p>
            <a:r>
              <a:rPr lang="ru-RU" sz="1200" b="1" dirty="0">
                <a:latin typeface="Bad Script" panose="02000000000000000000" pitchFamily="2" charset="0"/>
              </a:rPr>
              <a:t>Адрес: г. Сергач, пос. Юбилейный, 12 а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952F9CE0-936A-4669-BA3F-43A17366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600" flipV="1">
            <a:off x="7026187" y="304051"/>
            <a:ext cx="2230016" cy="7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401F3302-FC87-4A24-ABA2-9A697CF0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5393" flipV="1">
            <a:off x="-816118" y="3117889"/>
            <a:ext cx="2230016" cy="7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140DF8CD-2B76-4828-A4F7-40DC2DF20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8332" flipV="1">
            <a:off x="3347866" y="3640384"/>
            <a:ext cx="1990307" cy="6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xmlns="" id="{863E4BD9-9750-450E-9422-FE3B49B5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614" flipV="1">
            <a:off x="1775954" y="57742"/>
            <a:ext cx="2230016" cy="7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 descr="C:\Users\Админ\Desktop\Сергачские эрудиты\iсбор.jpg">
            <a:extLst>
              <a:ext uri="{FF2B5EF4-FFF2-40B4-BE49-F238E27FC236}">
                <a16:creationId xmlns:a16="http://schemas.microsoft.com/office/drawing/2014/main" xmlns="" id="{FF0654E7-8CC2-4CB2-997F-9A40FD6D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252" y="4346932"/>
            <a:ext cx="3275042" cy="217370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9083E50-4524-440B-8D8C-637F6E46439F}"/>
              </a:ext>
            </a:extLst>
          </p:cNvPr>
          <p:cNvSpPr txBox="1"/>
          <p:nvPr/>
        </p:nvSpPr>
        <p:spPr>
          <a:xfrm>
            <a:off x="602447" y="3679230"/>
            <a:ext cx="2654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Bad Script" panose="02000000000000000000" pitchFamily="2" charset="0"/>
              </a:rPr>
              <a:t>Собор Владимирской Божьей Матери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4CD9DEE-5F82-44A1-97D8-F5750EDA9961}"/>
              </a:ext>
            </a:extLst>
          </p:cNvPr>
          <p:cNvSpPr/>
          <p:nvPr/>
        </p:nvSpPr>
        <p:spPr>
          <a:xfrm>
            <a:off x="602447" y="3977737"/>
            <a:ext cx="27093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Bad Script" panose="02000000000000000000" pitchFamily="2" charset="0"/>
              </a:rPr>
              <a:t>Адрес : г. Сергач, Советская улица, д. 54 </a:t>
            </a:r>
            <a:endParaRPr lang="ru-RU" sz="1200" b="1" dirty="0">
              <a:latin typeface="Bad Script" panose="02000000000000000000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34" y="1828159"/>
            <a:ext cx="3130317" cy="247437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412E6F6-A61F-4B64-8FE2-7B80A1E9AC05}"/>
              </a:ext>
            </a:extLst>
          </p:cNvPr>
          <p:cNvSpPr txBox="1"/>
          <p:nvPr/>
        </p:nvSpPr>
        <p:spPr>
          <a:xfrm>
            <a:off x="7500560" y="2566803"/>
            <a:ext cx="1841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Там «живут» поезда,</a:t>
            </a:r>
          </a:p>
          <a:p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Если надо вам куда,</a:t>
            </a:r>
          </a:p>
          <a:p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Сюда ты приезжай</a:t>
            </a:r>
          </a:p>
          <a:p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И билетик покупай…</a:t>
            </a:r>
          </a:p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30" y="1900265"/>
            <a:ext cx="2916445" cy="23544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CEAC0B-F26F-419A-9F24-4C6219894FF3}"/>
              </a:ext>
            </a:extLst>
          </p:cNvPr>
          <p:cNvSpPr txBox="1"/>
          <p:nvPr/>
        </p:nvSpPr>
        <p:spPr>
          <a:xfrm>
            <a:off x="3096923" y="2368868"/>
            <a:ext cx="1600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Там люди денежки </a:t>
            </a:r>
            <a:r>
              <a:rPr lang="ru-RU" sz="11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хранят</a:t>
            </a:r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,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А также ссуды и  кредиты платят…</a:t>
            </a:r>
          </a:p>
          <a:p>
            <a:endParaRPr lang="ru-RU" sz="1100" b="1"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Все верно! Это же СБЕРБАНК! 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Ответит каждый!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91" y="4772194"/>
            <a:ext cx="2772102" cy="235447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E4522D5-8C08-4382-9531-35AD0893E7FE}"/>
              </a:ext>
            </a:extLst>
          </p:cNvPr>
          <p:cNvSpPr txBox="1"/>
          <p:nvPr/>
        </p:nvSpPr>
        <p:spPr>
          <a:xfrm>
            <a:off x="2996271" y="5408976"/>
            <a:ext cx="1302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На высоком месте в Сергаче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Стоит писаная красавица.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Кто мимо проходит,</a:t>
            </a:r>
          </a:p>
          <a:p>
            <a:r>
              <a:rPr lang="ru-RU" sz="1100" b="1" dirty="0">
                <a:solidFill>
                  <a:srgbClr val="C00000"/>
                </a:solidFill>
                <a:latin typeface="Bad Script" panose="02000000000000000000" pitchFamily="2" charset="0"/>
              </a:rPr>
              <a:t>Все ей кланяются…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93" y="4523346"/>
            <a:ext cx="3465400" cy="269286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E8F726-236F-4DAD-9036-E110795C915B}"/>
              </a:ext>
            </a:extLst>
          </p:cNvPr>
          <p:cNvSpPr txBox="1"/>
          <p:nvPr/>
        </p:nvSpPr>
        <p:spPr>
          <a:xfrm>
            <a:off x="7382478" y="5167866"/>
            <a:ext cx="1723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Чтоб успешно развиваться</a:t>
            </a:r>
            <a:b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Нужно спортом там заниматься.</a:t>
            </a:r>
            <a:b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От занятий физкультурой</a:t>
            </a:r>
            <a:b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</a:br>
            <a:r>
              <a:rPr lang="ru-RU" sz="1200" b="1" dirty="0">
                <a:solidFill>
                  <a:srgbClr val="C00000"/>
                </a:solidFill>
                <a:latin typeface="Bad Script" panose="02000000000000000000" pitchFamily="2" charset="0"/>
              </a:rPr>
              <a:t>Будет стройная фигура</a:t>
            </a:r>
            <a:r>
              <a:rPr lang="ru-RU" sz="12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…</a:t>
            </a:r>
            <a:endParaRPr lang="ru-RU" sz="12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63995" y="57383"/>
            <a:ext cx="7547923" cy="523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Мини-экскурсия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d Script" panose="02000000000000000000" pitchFamily="2" charset="0"/>
              </a:rPr>
              <a:t>«Сергачский Эрудит»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67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0" grpId="0"/>
      <p:bldP spid="53" grpId="0"/>
      <p:bldP spid="4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Админ\Desktop\Сергачские эрудиты\Фото-0004.jpg">
            <a:extLst>
              <a:ext uri="{FF2B5EF4-FFF2-40B4-BE49-F238E27FC236}">
                <a16:creationId xmlns:a16="http://schemas.microsoft.com/office/drawing/2014/main" xmlns="" id="{89FE7586-0BE3-4AFB-8773-1F42075F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27" y="404664"/>
            <a:ext cx="3398368" cy="293982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" name="Picture 4" descr="C:\Users\Админ\Desktop\Сергачские эрудиты\сергач\44347.jpg">
            <a:extLst>
              <a:ext uri="{FF2B5EF4-FFF2-40B4-BE49-F238E27FC236}">
                <a16:creationId xmlns:a16="http://schemas.microsoft.com/office/drawing/2014/main" xmlns="" id="{7A6CDE4A-CA89-487D-A25A-0E71ABE5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18251"/>
            <a:ext cx="3602926" cy="28262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4" name="Picture 4" descr="C:\Users\Админ\Desktop\Сергачские эрудиты\сергач\x_7ee7bf1d.jpg">
            <a:extLst>
              <a:ext uri="{FF2B5EF4-FFF2-40B4-BE49-F238E27FC236}">
                <a16:creationId xmlns:a16="http://schemas.microsoft.com/office/drawing/2014/main" xmlns="" id="{2819D38D-FB0C-4A0A-A674-6EE3B048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3"/>
            <a:ext cx="3564790" cy="280360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" name="Picture 2" descr="C:\Users\Админ\Desktop\Сергачские эрудиты\iсбор.jpg">
            <a:extLst>
              <a:ext uri="{FF2B5EF4-FFF2-40B4-BE49-F238E27FC236}">
                <a16:creationId xmlns:a16="http://schemas.microsoft.com/office/drawing/2014/main" xmlns="" id="{FF0654E7-8CC2-4CB2-997F-9A40FD6D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31" y="3717032"/>
            <a:ext cx="3406164" cy="265958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70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434803-BE8C-4488-BE4D-5E4AD8DA4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70" y="548680"/>
            <a:ext cx="3747044" cy="292891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Рисунок 18" descr="0208 (14).jpg">
            <a:extLst>
              <a:ext uri="{FF2B5EF4-FFF2-40B4-BE49-F238E27FC236}">
                <a16:creationId xmlns:a16="http://schemas.microsoft.com/office/drawing/2014/main" xmlns="" id="{4A48D007-5CC9-4124-A46C-B3EF887A87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67" y="548680"/>
            <a:ext cx="3583477" cy="300092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5" name="Рисунок 24" descr="Фото-0005.jpg">
            <a:extLst>
              <a:ext uri="{FF2B5EF4-FFF2-40B4-BE49-F238E27FC236}">
                <a16:creationId xmlns:a16="http://schemas.microsoft.com/office/drawing/2014/main" xmlns="" id="{71CA3D03-5C1E-46AB-9F38-6E30066D29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467" y="3586991"/>
            <a:ext cx="3583477" cy="290819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9" name="Picture 2" descr="C:\Users\Админ\Desktop\Сергачские эрудиты\библиотека.jpg">
            <a:extLst>
              <a:ext uri="{FF2B5EF4-FFF2-40B4-BE49-F238E27FC236}">
                <a16:creationId xmlns:a16="http://schemas.microsoft.com/office/drawing/2014/main" xmlns="" id="{B5F58EC2-5CD5-44D6-A559-D4F4BAD2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745" y="3564381"/>
            <a:ext cx="3838770" cy="293080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6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F72D8C-1189-45EE-A163-C565D430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7" t="50000"/>
          <a:stretch/>
        </p:blipFill>
        <p:spPr>
          <a:xfrm>
            <a:off x="5333783" y="378815"/>
            <a:ext cx="2736304" cy="28702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F72D8C-1189-45EE-A163-C565D430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7" b="50000"/>
          <a:stretch/>
        </p:blipFill>
        <p:spPr>
          <a:xfrm>
            <a:off x="755576" y="3377417"/>
            <a:ext cx="3060796" cy="309812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CF72D8C-1189-45EE-A163-C565D430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5" r="16933" b="47831"/>
          <a:stretch/>
        </p:blipFill>
        <p:spPr>
          <a:xfrm>
            <a:off x="755576" y="332656"/>
            <a:ext cx="3016702" cy="288760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F72D8C-1189-45EE-A163-C565D430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2" t="50688" r="17481" b="3835"/>
          <a:stretch/>
        </p:blipFill>
        <p:spPr>
          <a:xfrm>
            <a:off x="5268911" y="3459214"/>
            <a:ext cx="2922023" cy="305557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3105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952F9CE0-936A-4669-BA3F-43A17366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600" flipV="1">
            <a:off x="7026187" y="304051"/>
            <a:ext cx="2230016" cy="7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77171"/>
            <a:ext cx="2808312" cy="23917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СТАРТ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677170"/>
            <a:ext cx="2808312" cy="23917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ФИНИШ</a:t>
            </a:r>
            <a:endParaRPr lang="ru-RU" sz="5400" dirty="0"/>
          </a:p>
        </p:txBody>
      </p:sp>
      <p:pic>
        <p:nvPicPr>
          <p:cNvPr id="33" name="Рисунок 32" descr="школа №4.jpg">
            <a:extLst>
              <a:ext uri="{FF2B5EF4-FFF2-40B4-BE49-F238E27FC236}">
                <a16:creationId xmlns:a16="http://schemas.microsoft.com/office/drawing/2014/main" xmlns="" id="{64A839B4-FB31-43E3-A503-74EEB4D770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3168351" cy="288031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4788024" y="3501008"/>
            <a:ext cx="2808312" cy="23917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ПЕРЕХОД ХОДА</a:t>
            </a:r>
            <a:endParaRPr lang="ru-RU" sz="4800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1619672" y="2276872"/>
            <a:ext cx="648072" cy="648072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5652120" y="2276872"/>
            <a:ext cx="648072" cy="648072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383526" y="5417813"/>
            <a:ext cx="1584176" cy="360040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8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9821" y="908720"/>
            <a:ext cx="5269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d Script" panose="02000000000000000000" pitchFamily="2" charset="0"/>
              </a:rPr>
              <a:t>До скорых встреч!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F72D8C-1189-45EE-A163-C565D4304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2132856"/>
            <a:ext cx="8621979" cy="331583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449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Anton</cp:lastModifiedBy>
  <cp:revision>78</cp:revision>
  <cp:lastPrinted>2021-10-10T10:59:51Z</cp:lastPrinted>
  <dcterms:created xsi:type="dcterms:W3CDTF">2013-05-10T14:58:09Z</dcterms:created>
  <dcterms:modified xsi:type="dcterms:W3CDTF">2021-10-10T11:00:28Z</dcterms:modified>
</cp:coreProperties>
</file>